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7" r:id="rId3"/>
  </p:sldIdLst>
  <p:sldSz cx="6858000" cy="9144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2100" y="-9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55A9734-3173-4893-B419-D977A82F14D8}" type="datetimeFigureOut">
              <a:rPr lang="en-US"/>
              <a:pPr>
                <a:defRPr/>
              </a:pPr>
              <a:t>10/15/2012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E5BC29-319D-484E-B642-EE76B25E947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9C5F63C-34BD-4281-A16A-6C63470C62CA}" type="datetimeFigureOut">
              <a:rPr lang="en-US"/>
              <a:pPr>
                <a:defRPr/>
              </a:pPr>
              <a:t>10/15/2012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2307B0-493C-4476-808C-A3E5DA2A775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DCC2BE-8225-4280-92FD-2F10D1F6FB36}" type="datetimeFigureOut">
              <a:rPr lang="en-US"/>
              <a:pPr>
                <a:defRPr/>
              </a:pPr>
              <a:t>10/15/2012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2DA211-40AA-4288-A602-3BE0A546CF0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A47A3ED-6C80-4E9C-B788-6BBB09F55399}" type="datetimeFigureOut">
              <a:rPr lang="en-US"/>
              <a:pPr>
                <a:defRPr/>
              </a:pPr>
              <a:t>10/15/2012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1CFA1C-61F1-41A2-8103-361A0B9292B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047032B-C76B-46DF-8B9A-278142098B8B}" type="datetimeFigureOut">
              <a:rPr lang="en-US"/>
              <a:pPr>
                <a:defRPr/>
              </a:pPr>
              <a:t>10/15/2012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138425-15BF-473E-AE05-8032123D366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3F2C416-D49F-4313-AB21-2B6F385CB91A}" type="datetimeFigureOut">
              <a:rPr lang="en-US"/>
              <a:pPr>
                <a:defRPr/>
              </a:pPr>
              <a:t>10/15/2012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B90394-4FF6-4A91-BB15-A22554DD8CB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91D6A2A-ED92-4D1D-9937-8E7D192A2191}" type="datetimeFigureOut">
              <a:rPr lang="en-US"/>
              <a:pPr>
                <a:defRPr/>
              </a:pPr>
              <a:t>10/15/2012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E2AEF98-905B-4459-99C3-28C4F6E961F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D2EEA70-BA2E-4397-9346-293F527CA291}" type="datetimeFigureOut">
              <a:rPr lang="en-US"/>
              <a:pPr>
                <a:defRPr/>
              </a:pPr>
              <a:t>10/15/2012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DD4329B-1B54-45C8-9262-9C72219C7F3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2214558-850C-4EA7-860C-7273E7D33CD5}" type="datetimeFigureOut">
              <a:rPr lang="en-US"/>
              <a:pPr>
                <a:defRPr/>
              </a:pPr>
              <a:t>10/15/2012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9188233-39DE-46B2-8BB6-61585A8A26A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E8D5AC6-44A6-4118-B6B3-751E143D66CC}" type="datetimeFigureOut">
              <a:rPr lang="en-US"/>
              <a:pPr>
                <a:defRPr/>
              </a:pPr>
              <a:t>10/15/2012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5A26F82-7B52-4359-BE1E-8883DEDA6C4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1AC136B-8977-4CD5-B636-60FA99C60748}" type="datetimeFigureOut">
              <a:rPr lang="en-US"/>
              <a:pPr>
                <a:defRPr/>
              </a:pPr>
              <a:t>10/15/2012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8BE6F1F-D980-4925-A95F-E0FADAB30B0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D2EB287-9591-4DAD-A709-88393E7DEA6F}" type="datetimeFigureOut">
              <a:rPr lang="en-US"/>
              <a:pPr>
                <a:defRPr/>
              </a:pPr>
              <a:t>10/15/2012</a:t>
            </a:fld>
            <a:endParaRPr lang="en-US"/>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70279D5-246C-4894-86E2-E0135B6DC27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30200"/>
            <a:ext cx="6172200" cy="598488"/>
          </a:xfrm>
        </p:spPr>
        <p:txBody>
          <a:bodyPr rtlCol="0">
            <a:normAutofit fontScale="90000"/>
          </a:bodyPr>
          <a:lstStyle/>
          <a:p>
            <a:pPr fontAlgn="auto">
              <a:spcAft>
                <a:spcPts val="0"/>
              </a:spcAft>
              <a:defRPr/>
            </a:pPr>
            <a:r>
              <a:rPr lang="en-US" dirty="0" smtClean="0"/>
              <a:t>Game Board Design</a:t>
            </a:r>
            <a:endParaRPr lang="en-US" dirty="0"/>
          </a:p>
        </p:txBody>
      </p:sp>
      <p:sp>
        <p:nvSpPr>
          <p:cNvPr id="3" name="Content Placeholder 2"/>
          <p:cNvSpPr>
            <a:spLocks noGrp="1"/>
          </p:cNvSpPr>
          <p:nvPr>
            <p:ph idx="1"/>
          </p:nvPr>
        </p:nvSpPr>
        <p:spPr>
          <a:xfrm>
            <a:off x="198438" y="1168400"/>
            <a:ext cx="6172200" cy="7834313"/>
          </a:xfrm>
        </p:spPr>
        <p:txBody>
          <a:bodyPr>
            <a:normAutofit/>
          </a:bodyPr>
          <a:lstStyle/>
          <a:p>
            <a:pPr marL="0" indent="0">
              <a:lnSpc>
                <a:spcPct val="80000"/>
              </a:lnSpc>
              <a:buFont typeface="Arial" charset="0"/>
              <a:buNone/>
            </a:pPr>
            <a:r>
              <a:rPr lang="en-US" sz="1800" smtClean="0"/>
              <a:t>You are a game board manufacturing company.  Your company has been asked to create a game board that third grade students can use to learn about and review the major literary genres.  You must include these genres in your game:</a:t>
            </a:r>
          </a:p>
          <a:p>
            <a:pPr marL="0" indent="0">
              <a:lnSpc>
                <a:spcPct val="80000"/>
              </a:lnSpc>
              <a:buFont typeface="Arial" charset="0"/>
              <a:buNone/>
            </a:pPr>
            <a:endParaRPr lang="en-US" sz="1800" smtClean="0"/>
          </a:p>
          <a:p>
            <a:pPr marL="0" indent="0">
              <a:lnSpc>
                <a:spcPct val="80000"/>
              </a:lnSpc>
              <a:buFont typeface="Arial" charset="0"/>
              <a:buAutoNum type="arabicPeriod"/>
            </a:pPr>
            <a:r>
              <a:rPr lang="en-US" sz="1800" smtClean="0"/>
              <a:t>Realistic Fiction</a:t>
            </a:r>
          </a:p>
          <a:p>
            <a:pPr marL="0" indent="0">
              <a:lnSpc>
                <a:spcPct val="80000"/>
              </a:lnSpc>
              <a:buFont typeface="Arial" charset="0"/>
              <a:buAutoNum type="arabicPeriod"/>
            </a:pPr>
            <a:r>
              <a:rPr lang="en-US" sz="1800" smtClean="0"/>
              <a:t>Fantasy</a:t>
            </a:r>
          </a:p>
          <a:p>
            <a:pPr marL="0" indent="0">
              <a:lnSpc>
                <a:spcPct val="80000"/>
              </a:lnSpc>
              <a:buFont typeface="Arial" charset="0"/>
              <a:buAutoNum type="arabicPeriod"/>
            </a:pPr>
            <a:r>
              <a:rPr lang="en-US" sz="1800" smtClean="0"/>
              <a:t>Informational Non-Fiction</a:t>
            </a:r>
          </a:p>
          <a:p>
            <a:pPr marL="0" indent="0">
              <a:lnSpc>
                <a:spcPct val="80000"/>
              </a:lnSpc>
              <a:buFont typeface="Arial" charset="0"/>
              <a:buAutoNum type="arabicPeriod"/>
            </a:pPr>
            <a:r>
              <a:rPr lang="en-US" sz="1800" smtClean="0"/>
              <a:t>Biography</a:t>
            </a:r>
          </a:p>
          <a:p>
            <a:pPr marL="0" indent="0">
              <a:lnSpc>
                <a:spcPct val="80000"/>
              </a:lnSpc>
              <a:buFont typeface="Arial" charset="0"/>
              <a:buAutoNum type="arabicPeriod"/>
            </a:pPr>
            <a:r>
              <a:rPr lang="en-US" sz="1800" smtClean="0"/>
              <a:t>Historical Fiction</a:t>
            </a:r>
          </a:p>
          <a:p>
            <a:pPr marL="0" indent="0">
              <a:lnSpc>
                <a:spcPct val="80000"/>
              </a:lnSpc>
              <a:buFont typeface="Arial" charset="0"/>
              <a:buAutoNum type="arabicPeriod"/>
            </a:pPr>
            <a:r>
              <a:rPr lang="en-US" sz="1800" smtClean="0"/>
              <a:t>Science Fiction</a:t>
            </a:r>
          </a:p>
          <a:p>
            <a:pPr marL="0" indent="0">
              <a:lnSpc>
                <a:spcPct val="80000"/>
              </a:lnSpc>
              <a:buFont typeface="Arial" charset="0"/>
              <a:buAutoNum type="arabicPeriod"/>
            </a:pPr>
            <a:r>
              <a:rPr lang="en-US" sz="1800" smtClean="0"/>
              <a:t>Mystery</a:t>
            </a:r>
          </a:p>
          <a:p>
            <a:pPr marL="0" indent="0">
              <a:lnSpc>
                <a:spcPct val="80000"/>
              </a:lnSpc>
              <a:buFont typeface="Arial" charset="0"/>
              <a:buAutoNum type="arabicPeriod"/>
            </a:pPr>
            <a:r>
              <a:rPr lang="en-US" sz="1800" smtClean="0"/>
              <a:t>Fairy Tale</a:t>
            </a:r>
          </a:p>
          <a:p>
            <a:pPr marL="0" indent="0">
              <a:lnSpc>
                <a:spcPct val="80000"/>
              </a:lnSpc>
              <a:buFont typeface="Arial" charset="0"/>
              <a:buAutoNum type="arabicPeriod"/>
            </a:pPr>
            <a:r>
              <a:rPr lang="en-US" sz="1800" smtClean="0"/>
              <a:t>Tall Tale</a:t>
            </a:r>
          </a:p>
          <a:p>
            <a:pPr marL="0" indent="0">
              <a:lnSpc>
                <a:spcPct val="80000"/>
              </a:lnSpc>
              <a:buFont typeface="Arial" charset="0"/>
              <a:buAutoNum type="arabicPeriod"/>
            </a:pPr>
            <a:r>
              <a:rPr lang="en-US" sz="1800" smtClean="0"/>
              <a:t>Poetry</a:t>
            </a:r>
          </a:p>
          <a:p>
            <a:pPr marL="0" indent="0">
              <a:lnSpc>
                <a:spcPct val="80000"/>
              </a:lnSpc>
              <a:buFont typeface="Arial" charset="0"/>
              <a:buAutoNum type="arabicPeriod"/>
            </a:pPr>
            <a:endParaRPr lang="en-US" sz="1800" smtClean="0"/>
          </a:p>
          <a:p>
            <a:pPr marL="0" indent="0">
              <a:lnSpc>
                <a:spcPct val="80000"/>
              </a:lnSpc>
              <a:buFont typeface="Arial" charset="0"/>
              <a:buNone/>
            </a:pPr>
            <a:r>
              <a:rPr lang="en-US" sz="1800" smtClean="0"/>
              <a:t>You will need to write two questions that involve each genre for a total of twenty questions.  These questions will be written on cards and be used in the game play.</a:t>
            </a:r>
          </a:p>
          <a:p>
            <a:pPr marL="0" indent="0">
              <a:lnSpc>
                <a:spcPct val="80000"/>
              </a:lnSpc>
              <a:buFont typeface="Arial" charset="0"/>
              <a:buNone/>
            </a:pPr>
            <a:endParaRPr lang="en-US" sz="1800" smtClean="0"/>
          </a:p>
          <a:p>
            <a:pPr marL="0" indent="0">
              <a:lnSpc>
                <a:spcPct val="80000"/>
              </a:lnSpc>
              <a:buFont typeface="Arial" charset="0"/>
              <a:buNone/>
            </a:pPr>
            <a:r>
              <a:rPr lang="en-US" sz="1800" smtClean="0"/>
              <a:t>  You will want to use information about the genres to create the instructions on the game spaces.  For instance a space might read. “ While reading a historical fiction book, the main character gets stuck in mud hole on the Oregon Trail”—Lose one turn.  Or, “While reading a mystery story, the detective discovers a stinky sock under the bed that matches a sock found at the scene of the crime—go ahead two spaces.</a:t>
            </a:r>
          </a:p>
          <a:p>
            <a:pPr marL="0" indent="0">
              <a:lnSpc>
                <a:spcPct val="80000"/>
              </a:lnSpc>
              <a:buFont typeface="Arial" charset="0"/>
              <a:buNone/>
            </a:pPr>
            <a:endParaRPr lang="en-US" sz="1800" smtClean="0"/>
          </a:p>
          <a:p>
            <a:pPr marL="0" indent="0">
              <a:lnSpc>
                <a:spcPct val="80000"/>
              </a:lnSpc>
              <a:buFont typeface="Arial" charset="0"/>
              <a:buNone/>
            </a:pPr>
            <a:r>
              <a:rPr lang="en-US" sz="1800" smtClean="0"/>
              <a:t>Be creative and Be neat!</a:t>
            </a:r>
          </a:p>
          <a:p>
            <a:pPr marL="0" indent="0">
              <a:lnSpc>
                <a:spcPct val="80000"/>
              </a:lnSpc>
              <a:buFont typeface="Arial" charset="0"/>
              <a:buAutoNum type="arabicPeriod"/>
            </a:pPr>
            <a:endParaRPr lang="en-US" sz="1800" smtClean="0"/>
          </a:p>
          <a:p>
            <a:pPr marL="0" indent="0">
              <a:lnSpc>
                <a:spcPct val="80000"/>
              </a:lnSpc>
              <a:buFont typeface="Arial" charset="0"/>
              <a:buAutoNum type="arabicPeriod"/>
            </a:pPr>
            <a:endParaRPr lang="en-US" sz="1800" smtClean="0"/>
          </a:p>
        </p:txBody>
      </p:sp>
      <p:pic>
        <p:nvPicPr>
          <p:cNvPr id="14339" name="Picture 3"/>
          <p:cNvPicPr>
            <a:picLocks noChangeAspect="1"/>
          </p:cNvPicPr>
          <p:nvPr/>
        </p:nvPicPr>
        <p:blipFill>
          <a:blip r:embed="rId2"/>
          <a:srcRect/>
          <a:stretch>
            <a:fillRect/>
          </a:stretch>
        </p:blipFill>
        <p:spPr bwMode="auto">
          <a:xfrm>
            <a:off x="3521075" y="2455863"/>
            <a:ext cx="3160713" cy="244951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342900" y="160338"/>
            <a:ext cx="6172200" cy="852487"/>
          </a:xfrm>
        </p:spPr>
        <p:txBody>
          <a:bodyPr/>
          <a:lstStyle/>
          <a:p>
            <a:r>
              <a:rPr lang="en-US" sz="4000" u="sng" smtClean="0"/>
              <a:t>How to make a board game</a:t>
            </a:r>
          </a:p>
        </p:txBody>
      </p:sp>
      <p:sp>
        <p:nvSpPr>
          <p:cNvPr id="3" name="Content Placeholder 2"/>
          <p:cNvSpPr>
            <a:spLocks noGrp="1"/>
          </p:cNvSpPr>
          <p:nvPr>
            <p:ph idx="1"/>
          </p:nvPr>
        </p:nvSpPr>
        <p:spPr>
          <a:xfrm>
            <a:off x="342900" y="1206500"/>
            <a:ext cx="6172200" cy="5848350"/>
          </a:xfrm>
        </p:spPr>
        <p:txBody>
          <a:bodyPr rtlCol="0">
            <a:normAutofit fontScale="62500" lnSpcReduction="20000"/>
          </a:bodyPr>
          <a:lstStyle/>
          <a:p>
            <a:pPr fontAlgn="auto">
              <a:spcAft>
                <a:spcPts val="0"/>
              </a:spcAft>
              <a:buFont typeface="Arial"/>
              <a:buChar char="•"/>
              <a:defRPr/>
            </a:pPr>
            <a:r>
              <a:rPr lang="en-US" dirty="0" smtClean="0"/>
              <a:t>Decide on a name for your game.  The theme of the game will be literary genres.</a:t>
            </a:r>
          </a:p>
          <a:p>
            <a:pPr fontAlgn="auto">
              <a:spcAft>
                <a:spcPts val="0"/>
              </a:spcAft>
              <a:buFont typeface="Arial"/>
              <a:buChar char="•"/>
              <a:defRPr/>
            </a:pPr>
            <a:r>
              <a:rPr lang="en-US" dirty="0" smtClean="0"/>
              <a:t>Map out the rules.  Try to keep the rules simple so that players can catch on easily.  Rules should include:  Number of players, Pieces needed.  (markers, cards, dice.)  What is the end goal of the game?  Do players need to reach a final destination?  How do they begin?  Will players roll a die to move spaces or will they draw cards or a combination of both?</a:t>
            </a:r>
          </a:p>
          <a:p>
            <a:pPr fontAlgn="auto">
              <a:spcAft>
                <a:spcPts val="0"/>
              </a:spcAft>
              <a:buFont typeface="Arial"/>
              <a:buChar char="•"/>
              <a:defRPr/>
            </a:pPr>
            <a:r>
              <a:rPr lang="en-US" dirty="0" smtClean="0"/>
              <a:t>Sketch a rough draft of your game before creating the final design.  Include a path from start to finish.  These can be designated by shapes, stepping stones, clouds, books, etc.)  Some spaces should redirect players, instruct them about picking up cards, cause them to gain or lose a turn.</a:t>
            </a:r>
          </a:p>
          <a:p>
            <a:pPr fontAlgn="auto">
              <a:spcAft>
                <a:spcPts val="0"/>
              </a:spcAft>
              <a:buFont typeface="Arial"/>
              <a:buChar char="•"/>
              <a:defRPr/>
            </a:pPr>
            <a:r>
              <a:rPr lang="en-US" dirty="0" smtClean="0"/>
              <a:t>Create cards.  Cards should ask a question about the characteristics of the genre.</a:t>
            </a:r>
            <a:endParaRPr lang="en-US" dirty="0"/>
          </a:p>
          <a:p>
            <a:pPr fontAlgn="auto">
              <a:spcAft>
                <a:spcPts val="0"/>
              </a:spcAft>
              <a:buFont typeface="Arial"/>
              <a:buChar char="•"/>
              <a:defRPr/>
            </a:pPr>
            <a:endParaRPr lang="en-US" dirty="0" smtClean="0"/>
          </a:p>
          <a:p>
            <a:pPr fontAlgn="auto">
              <a:spcAft>
                <a:spcPts val="0"/>
              </a:spcAft>
              <a:buFont typeface="Arial"/>
              <a:buChar char="•"/>
              <a:defRPr/>
            </a:pPr>
            <a:r>
              <a:rPr lang="en-US" dirty="0" smtClean="0"/>
              <a:t>After careful planning, create final </a:t>
            </a:r>
            <a:r>
              <a:rPr lang="en-US" dirty="0" err="1" smtClean="0"/>
              <a:t>gameboard</a:t>
            </a:r>
            <a:r>
              <a:rPr lang="en-US" dirty="0" smtClean="0"/>
              <a:t>.</a:t>
            </a:r>
            <a:endParaRPr lang="en-US" dirty="0"/>
          </a:p>
        </p:txBody>
      </p:sp>
      <p:pic>
        <p:nvPicPr>
          <p:cNvPr id="13315" name="Picture 3"/>
          <p:cNvPicPr>
            <a:picLocks noChangeAspect="1"/>
          </p:cNvPicPr>
          <p:nvPr/>
        </p:nvPicPr>
        <p:blipFill>
          <a:blip r:embed="rId2"/>
          <a:srcRect/>
          <a:stretch>
            <a:fillRect/>
          </a:stretch>
        </p:blipFill>
        <p:spPr bwMode="auto">
          <a:xfrm>
            <a:off x="0" y="6507163"/>
            <a:ext cx="3386138" cy="2228850"/>
          </a:xfrm>
          <a:prstGeom prst="rect">
            <a:avLst/>
          </a:prstGeom>
          <a:noFill/>
          <a:ln w="9525">
            <a:noFill/>
            <a:miter lim="800000"/>
            <a:headEnd/>
            <a:tailEnd/>
          </a:ln>
        </p:spPr>
      </p:pic>
      <p:pic>
        <p:nvPicPr>
          <p:cNvPr id="13316" name="Picture 4"/>
          <p:cNvPicPr>
            <a:picLocks noChangeAspect="1"/>
          </p:cNvPicPr>
          <p:nvPr/>
        </p:nvPicPr>
        <p:blipFill>
          <a:blip r:embed="rId3"/>
          <a:srcRect/>
          <a:stretch>
            <a:fillRect/>
          </a:stretch>
        </p:blipFill>
        <p:spPr bwMode="auto">
          <a:xfrm>
            <a:off x="3386138" y="6356350"/>
            <a:ext cx="3390900" cy="2540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TotalTime>
  <Words>324</Words>
  <Application>Microsoft Macintosh PowerPoint</Application>
  <PresentationFormat>On-screen Show (4:3)</PresentationFormat>
  <Paragraphs>26</Paragraphs>
  <Slides>2</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2</vt:i4>
      </vt:variant>
    </vt:vector>
  </HeadingPairs>
  <TitlesOfParts>
    <vt:vector size="5" baseType="lpstr">
      <vt:lpstr>Calibri</vt:lpstr>
      <vt:lpstr>Arial</vt:lpstr>
      <vt:lpstr>Office Theme</vt:lpstr>
      <vt:lpstr>Game Board Design</vt:lpstr>
      <vt:lpstr>How to make a board game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Gameboard Space Template Planner</dc:title>
  <dc:creator>Teacher</dc:creator>
  <cp:lastModifiedBy>MSDMV</cp:lastModifiedBy>
  <cp:revision>7</cp:revision>
  <dcterms:created xsi:type="dcterms:W3CDTF">2012-10-15T01:57:04Z</dcterms:created>
  <dcterms:modified xsi:type="dcterms:W3CDTF">2012-10-15T19:28:43Z</dcterms:modified>
</cp:coreProperties>
</file>